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6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82" r:id="rId11"/>
    <p:sldId id="283" r:id="rId12"/>
    <p:sldId id="28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FD2148-8E10-4CDF-AB96-5419CA9BB0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2F3AB-7D27-446F-9A1D-EAE9EC7468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F3993-F354-4E68-B79C-BBAE5C062D7E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4EDEA-FE18-4CA9-81BF-3627105778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2E10B-3736-433F-B806-7E720534CB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E1A08-1EC1-44C6-BE4B-CFFDFB8E0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712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D3342-8C1E-48B4-AD8C-D04C7AD6AE31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CFAE1-138E-4F84-B120-C014E71BD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5885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0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2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8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1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2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3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6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3634" y="6345535"/>
            <a:ext cx="184731" cy="461665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F888-F18A-4B47-B589-82D1F5C9D50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A979-1288-47CF-8471-6319F4F1F98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2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r20.rs6.net/tn.jsp?f=0019E1XGjDwUAKJkgtSOBMcRijCjNLz05H4ujb4ce0Q6e1Droz4wGsfSygCrBTbbnWy2YFjHdzjszxYWpXCf7m9nifFBVIp7oGN_0vzOFRPR6y4SY0zegZKx-cTEC6qp1xKItD9OD22LbC8T0PwX0ktGWEnKVDT7CdRoE4ICQxyfu2c6KvWiwPx8RK6UFcV_cartXcA6cJuqbqaPyiCxftxe-kSySU-YMusodF7bZwskRGvzznmuz6GCSBIsmA780H_mcm5NkYRLQXWgJngPAqMG74y-xgRoWPRGPX9f6FYqe5V7invUaXpw_mhXgj35ri9gRFe7I-7TBQ8DJC1EtXk2Fi8W3V_1Hbm&amp;c=V3DN1cZmngqn2C58aVYoLc7iTB2ece_Xzp2AVqVyJUJcnbfVR6Z_tA==&amp;ch=pJzwCeix-M--fA_psY7UWxuOEkuRQ58BgHS5blGEYeJsZJb4lqzR5g==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hosting/wordpress-hosting/" TargetMode="External"/><Relationship Id="rId2" Type="http://schemas.openxmlformats.org/officeDocument/2006/relationships/hyperlink" Target="http://sites.ieee.org/section-template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mailto:k.n.luu@ieee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wnv-emcs/communities/" TargetMode="External"/><Relationship Id="rId2" Type="http://schemas.openxmlformats.org/officeDocument/2006/relationships/hyperlink" Target="http://sites.ieee.org/wnv-emcs/about-ieee/executive-committee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k.n.luu@ieee.org" TargetMode="External"/><Relationship Id="rId4" Type="http://schemas.openxmlformats.org/officeDocument/2006/relationships/hyperlink" Target="http://officers.vtools.ieee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wnv-emcs/wp-admin/customize.php?return=/wnv-emcs/wp-admin/&amp;autofocus%5bcontrol%5d=header_image" TargetMode="External"/><Relationship Id="rId2" Type="http://schemas.openxmlformats.org/officeDocument/2006/relationships/hyperlink" Target="https://meetings.vtools.ieee.org/main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hyperlink" Target="https://drive.google.com/open?id=0B_i1MnQg-aYveXFtODFheFhXR1k&amp;authuser=0" TargetMode="External"/><Relationship Id="rId7" Type="http://schemas.openxmlformats.org/officeDocument/2006/relationships/package" Target="../embeddings/Microsoft_PowerPoint_Presentation.pptx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doc-0k-0o-docs.googleusercontent.com/docs/securesc/a8b3fmpa8ooam73du7avvumspd8q3o7g/3fm5fsp2deuicuq6qmjv4vavieks1mef/1467561600000/10122111965896582860/00539935522058450957/0B9Ck3BOsZNnxdkZGbHVKbEZXM0k?h=10872935443509823421&amp;e=download" TargetMode="External"/><Relationship Id="rId11" Type="http://schemas.openxmlformats.org/officeDocument/2006/relationships/package" Target="../embeddings/Microsoft_PowerPoint_Presentation1.pptx"/><Relationship Id="rId5" Type="http://schemas.openxmlformats.org/officeDocument/2006/relationships/hyperlink" Target="http://research.microsoft.com/apps/video/default.aspx?id=242109" TargetMode="External"/><Relationship Id="rId10" Type="http://schemas.openxmlformats.org/officeDocument/2006/relationships/image" Target="../media/image12.wmf"/><Relationship Id="rId4" Type="http://schemas.openxmlformats.org/officeDocument/2006/relationships/hyperlink" Target="http://research.microsoft.com/apps/video/default.aspx?id=242111" TargetMode="External"/><Relationship Id="rId9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usa.org/volunteers/pace/" TargetMode="External"/><Relationship Id="rId2" Type="http://schemas.openxmlformats.org/officeDocument/2006/relationships/hyperlink" Target="mailto:k.Williams@ieee.org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ieeeypemc@gmail.com" TargetMode="External"/><Relationship Id="rId4" Type="http://schemas.openxmlformats.org/officeDocument/2006/relationships/hyperlink" Target="mailto:j.v.vas@ieee.or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membership_services/membership/young_professionals/events/index.html" TargetMode="External"/><Relationship Id="rId2" Type="http://schemas.openxmlformats.org/officeDocument/2006/relationships/hyperlink" Target="https://www.ieee.org/societies_communities/geo_activities/volunteer_recruitment_toolkit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ieee-collabratec.iee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IEEE%20Senior%20Elevation" TargetMode="External"/><Relationship Id="rId7" Type="http://schemas.openxmlformats.org/officeDocument/2006/relationships/hyperlink" Target="http://ieeeusa.org/volunteers/awards/index.html#profism" TargetMode="External"/><Relationship Id="rId2" Type="http://schemas.openxmlformats.org/officeDocument/2006/relationships/hyperlink" Target="http://www.ieeer8.org/category/membership-development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eee.org/societies_communities/geo_activities/awards/index.html" TargetMode="External"/><Relationship Id="rId5" Type="http://schemas.openxmlformats.org/officeDocument/2006/relationships/hyperlink" Target="https://www.ieee.org/about/volunteers/membership_development/loyalty_program.html" TargetMode="External"/><Relationship Id="rId4" Type="http://schemas.openxmlformats.org/officeDocument/2006/relationships/hyperlink" Target="https://www.ieee.org/membership_services/membership/join/referral_payment.html" TargetMode="External"/><Relationship Id="rId9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tv.ieee.org/ondemand/emc" TargetMode="External"/><Relationship Id="rId2" Type="http://schemas.openxmlformats.org/officeDocument/2006/relationships/hyperlink" Target="http://yp.ieee.org/volunteers/good-young-professionals-list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ieee-collabratec.ieee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ee.org/membership_services/membership/mentoring/index.html" TargetMode="External"/><Relationship Id="rId2" Type="http://schemas.openxmlformats.org/officeDocument/2006/relationships/hyperlink" Target="http://www.ieee.org/membership_services/membership/students/awards/index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ieee.org/membership_services/membership/resumelab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eee.org/societies_communities/geo_activities/sections_congress/2014/sc2014_enhance_embracing_young_professionals.pdf" TargetMode="Externa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-collabratec.ieee.org/" TargetMode="Externa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tv.ieee.org/ondemand/emc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eee-elearning.org/CLE/course/index.php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societies_communities/geo_activities/required_reporting/financial_reporting.html" TargetMode="External"/><Relationship Id="rId2" Type="http://schemas.openxmlformats.org/officeDocument/2006/relationships/hyperlink" Target="http://www.ieee.org/societies_communities/geo_activities/required_reporting/rebate_schedule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eetings.vtools.ieee.org/mai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s.org/awards_main.html" TargetMode="External"/><Relationship Id="rId2" Type="http://schemas.openxmlformats.org/officeDocument/2006/relationships/hyperlink" Target="http://www.emcs.org/chapters/haislmaier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j.n.oneil@ieee.or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3C303-3BD6-4A4B-BD64-DDC8B473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530201"/>
            <a:ext cx="184730" cy="276999"/>
          </a:xfrm>
        </p:spPr>
        <p:txBody>
          <a:bodyPr wrap="none" anchor="b" anchorCtr="1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6" y="0"/>
            <a:ext cx="12249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1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604F-DB32-4B87-B75E-E6A77799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OU Analytics replaces SAMIEEE</a:t>
            </a:r>
            <a:br>
              <a:rPr lang="en-US" dirty="0"/>
            </a:br>
            <a:r>
              <a:rPr lang="en-US" b="1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9C4F-D515-46BA-BC4C-BA5581BDB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SAMIEEE to retire May 25</a:t>
            </a:r>
            <a:r>
              <a:rPr lang="en-US" baseline="30000" dirty="0"/>
              <a:t>th</a:t>
            </a:r>
            <a:r>
              <a:rPr lang="en-US" dirty="0"/>
              <a:t> 2018</a:t>
            </a:r>
          </a:p>
          <a:p>
            <a:r>
              <a:rPr lang="en-US" dirty="0"/>
              <a:t>OU </a:t>
            </a:r>
            <a:r>
              <a:rPr lang="en-US" dirty="0" err="1"/>
              <a:t>Anlytics</a:t>
            </a:r>
            <a:r>
              <a:rPr lang="en-US" dirty="0"/>
              <a:t>: better visualization and a business intelligence</a:t>
            </a:r>
          </a:p>
          <a:p>
            <a:pPr lvl="1"/>
            <a:r>
              <a:rPr lang="en-US" u="sng" dirty="0">
                <a:hlinkClick r:id="rId2"/>
              </a:rPr>
              <a:t>http://www.ieee.org/ouanalytics</a:t>
            </a:r>
            <a:endParaRPr lang="en-US" dirty="0"/>
          </a:p>
          <a:p>
            <a:r>
              <a:rPr lang="en-US" dirty="0"/>
              <a:t>Need to agree on the IEEE Data Access (sent via email by IEEE)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3C200-B6BA-41DB-AEB6-846FE5C6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2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BED0-3AEB-48D1-8883-660980C3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83098"/>
            <a:ext cx="10515600" cy="1325563"/>
          </a:xfrm>
        </p:spPr>
        <p:txBody>
          <a:bodyPr/>
          <a:lstStyle/>
          <a:p>
            <a:r>
              <a:rPr lang="en-US" dirty="0"/>
              <a:t>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FCE95-3290-4BA2-9746-F3E925D3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251" y="1908661"/>
            <a:ext cx="7152968" cy="469413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A2F16-D9A6-4053-B106-C62B5A36F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3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E8FB-CCF0-4B26-B899-31FF08DA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129" y="693593"/>
            <a:ext cx="10515600" cy="1325563"/>
          </a:xfrm>
        </p:spPr>
        <p:txBody>
          <a:bodyPr/>
          <a:lstStyle/>
          <a:p>
            <a:r>
              <a:rPr lang="en-US" dirty="0"/>
              <a:t>IEEE OU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2B2BE-A107-4322-8537-9B14B5FC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48" y="2019156"/>
            <a:ext cx="6749228" cy="483884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96B1D-0E6C-4DEE-8707-1D6082E89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6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148" y="65563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Wordpress (1 of 4)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11148" y="1427660"/>
            <a:ext cx="8226804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+mj-lt"/>
              </a:rPr>
              <a:t>Template and Host: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+mj-lt"/>
              </a:rPr>
              <a:t>Based on IEEE Template, no programming experience necessary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This is what the template will look like: </a:t>
            </a:r>
            <a:r>
              <a:rPr lang="en-US" altLang="en-US" sz="1600" dirty="0">
                <a:latin typeface="+mj-lt"/>
                <a:hlinkClick r:id="rId2"/>
              </a:rPr>
              <a:t>http://sites.ieee.org/section-template/</a:t>
            </a: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Request the template and for IEEE host: </a:t>
            </a:r>
            <a:r>
              <a:rPr lang="en-US" altLang="en-US" sz="1600" dirty="0">
                <a:latin typeface="+mj-lt"/>
                <a:hlinkClick r:id="rId3"/>
              </a:rPr>
              <a:t>http://sites.ieee.org/hosting/wordpress-hosting/</a:t>
            </a:r>
            <a:r>
              <a:rPr lang="en-US" altLang="en-US" sz="1600" dirty="0">
                <a:latin typeface="+mj-lt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	(you can add other users later once you become the Admin)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If you haven't heard from IEEE within a week, please contact </a:t>
            </a:r>
            <a:r>
              <a:rPr lang="en-US" altLang="en-US" sz="1600" b="1" dirty="0" err="1">
                <a:latin typeface="+mj-lt"/>
              </a:rPr>
              <a:t>Khanh</a:t>
            </a:r>
            <a:r>
              <a:rPr lang="en-US" altLang="en-US" sz="1600" b="1" dirty="0">
                <a:latin typeface="+mj-lt"/>
              </a:rPr>
              <a:t> </a:t>
            </a:r>
            <a:r>
              <a:rPr lang="en-US" altLang="en-US" sz="1600" b="1" dirty="0" err="1">
                <a:latin typeface="+mj-lt"/>
              </a:rPr>
              <a:t>Luu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>
                <a:latin typeface="+mj-lt"/>
                <a:hlinkClick r:id="rId4"/>
              </a:rPr>
              <a:t>k.n.luu@ieee.org</a:t>
            </a:r>
            <a:r>
              <a:rPr lang="en-US" altLang="en-US" sz="1600" dirty="0">
                <a:latin typeface="+mj-lt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err="1">
                <a:latin typeface="+mj-lt"/>
              </a:rPr>
              <a:t>Khanh</a:t>
            </a:r>
            <a:r>
              <a:rPr lang="en-US" altLang="en-US" sz="1600" dirty="0">
                <a:latin typeface="+mj-lt"/>
              </a:rPr>
              <a:t> is the Sr. Information Management Analyst of the IEEE Member and Geographic Activities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Department (MGA)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595" y="2470484"/>
            <a:ext cx="5524500" cy="25420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3EFFD-F114-4BD2-A0DA-D40C47CE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2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958" y="85023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Wordpress (2 of 4)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1789331"/>
            <a:ext cx="894430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+mj-lt"/>
              </a:rPr>
              <a:t>Officers updates on Wordpress: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Once the website is up (with login):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  <a:hlinkClick r:id="rId2"/>
              </a:rPr>
              <a:t>http://sites.ieee.org/wnv-emcs/about-ieee/executive-committee/</a:t>
            </a: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  <a:hlinkClick r:id="rId3"/>
              </a:rPr>
              <a:t>http://sites.ieee.org/wnv-emcs/communities/</a:t>
            </a: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are automatically updated for you. To update the officer information use </a:t>
            </a:r>
            <a:r>
              <a:rPr lang="en-US" altLang="en-US" sz="1600" dirty="0">
                <a:latin typeface="+mj-lt"/>
                <a:hlinkClick r:id="rId4"/>
              </a:rPr>
              <a:t>http://officers.vtools.ieee.org/</a:t>
            </a:r>
            <a:r>
              <a:rPr lang="en-US" altLang="en-US" sz="1600" dirty="0">
                <a:latin typeface="+mj-lt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To update the communities page, please contact </a:t>
            </a:r>
            <a:r>
              <a:rPr lang="en-US" altLang="en-US" sz="1600" b="1" dirty="0" err="1">
                <a:latin typeface="+mj-lt"/>
              </a:rPr>
              <a:t>Khanh</a:t>
            </a:r>
            <a:r>
              <a:rPr lang="en-US" altLang="en-US" sz="1600" b="1" dirty="0">
                <a:latin typeface="+mj-lt"/>
              </a:rPr>
              <a:t> </a:t>
            </a:r>
            <a:r>
              <a:rPr lang="en-US" altLang="en-US" sz="1600" b="1" dirty="0" err="1">
                <a:latin typeface="+mj-lt"/>
              </a:rPr>
              <a:t>Luu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>
                <a:latin typeface="+mj-lt"/>
                <a:hlinkClick r:id="rId5"/>
              </a:rPr>
              <a:t>k.n.luu@ieee.org</a:t>
            </a:r>
            <a:r>
              <a:rPr lang="en-US" altLang="en-US" sz="1600" dirty="0">
                <a:latin typeface="+mj-lt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+mj-lt"/>
              </a:rPr>
              <a:t>Website Updates: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Once you have the login, make the updates by doing to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dashboard-&gt; pages-&gt; select the page you want to edit-&gt;type the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information and click on UPDATE (not preview since the "preview" function is not working).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Luckily if you do not like what you just updated, you can always choose the previous revision and go back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to it.</a:t>
            </a:r>
            <a:br>
              <a:rPr lang="en-US" altLang="en-US" sz="1600" dirty="0">
                <a:latin typeface="+mj-lt"/>
              </a:rPr>
            </a:br>
            <a:endParaRPr lang="en-US" altLang="en-US" sz="16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AB9DB-70A3-4257-8E2F-088E541F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95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810" y="9946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Wordpress (3 of 4)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63508" y="1566111"/>
            <a:ext cx="912967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600" dirty="0">
                <a:latin typeface="+mj-lt"/>
              </a:rPr>
            </a:br>
            <a:br>
              <a:rPr lang="en-US" altLang="en-US" sz="1600" dirty="0">
                <a:latin typeface="+mj-lt"/>
              </a:rPr>
            </a:br>
            <a:br>
              <a:rPr lang="en-US" altLang="en-US" sz="1600" dirty="0">
                <a:latin typeface="+mj-lt"/>
              </a:rPr>
            </a:br>
            <a:r>
              <a:rPr lang="en-US" altLang="en-US" sz="1600" b="1" dirty="0">
                <a:latin typeface="+mj-lt"/>
              </a:rPr>
              <a:t>Meeting calendar updates: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Note that for the calendar, you can go get your URL meeting from the L31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  <a:hlinkClick r:id="rId2"/>
              </a:rPr>
              <a:t>https://meetings.vtools.ieee.org/main</a:t>
            </a:r>
            <a:r>
              <a:rPr lang="en-US" altLang="en-US" sz="1600" dirty="0">
                <a:latin typeface="+mj-lt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(go to "schedule meeting) to update the RSS feeds. Please take a look on the documents provided in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err="1">
                <a:latin typeface="+mj-lt"/>
              </a:rPr>
              <a:t>Ppt</a:t>
            </a:r>
            <a:r>
              <a:rPr lang="en-US" altLang="en-US" sz="1600" dirty="0">
                <a:latin typeface="+mj-lt"/>
              </a:rPr>
              <a:t> attachment for Wordpress Feeds for step by step instruction.  It is easier for the chapter to set and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also a push for the chapter to input their incoming meeting early and hopefully complete the L31 early also.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You can change the "IEEE section identifier" (left corner) by going here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(and you can put the EMC society logo or add your own chapter one) once you have the login and change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the highlight part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of the link to your particular chapter website link (replace “</a:t>
            </a:r>
            <a:r>
              <a:rPr lang="en-US" altLang="en-US" sz="1600" dirty="0" err="1">
                <a:latin typeface="+mj-lt"/>
              </a:rPr>
              <a:t>wnv-emcs</a:t>
            </a:r>
            <a:r>
              <a:rPr lang="en-US" altLang="en-US" sz="1600" dirty="0">
                <a:latin typeface="+mj-lt"/>
              </a:rPr>
              <a:t>” with your chapter name)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dirty="0">
                <a:latin typeface="+mj-lt"/>
                <a:hlinkClick r:id="rId3"/>
              </a:rPr>
              <a:t>http://sites.ieee.org/</a:t>
            </a:r>
            <a:r>
              <a:rPr lang="en-US" altLang="en-US" sz="1600" b="1" dirty="0">
                <a:solidFill>
                  <a:srgbClr val="FFC000"/>
                </a:solidFill>
                <a:latin typeface="+mj-lt"/>
                <a:hlinkClick r:id="rId3"/>
              </a:rPr>
              <a:t>wnv-emcs</a:t>
            </a:r>
            <a:r>
              <a:rPr lang="en-US" altLang="en-US" sz="1600" dirty="0">
                <a:latin typeface="+mj-lt"/>
                <a:hlinkClick r:id="" action="ppaction://noaction"/>
              </a:rPr>
              <a:t>/wp-admin/customize.php?return=%2Fwnv-emcs%2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  <a:hlinkClick r:id="" action="ppaction://noaction"/>
              </a:rPr>
              <a:t>Fwp-admin%2F&amp;autofocus%5Bcontrol%5D=</a:t>
            </a:r>
            <a:r>
              <a:rPr lang="en-US" altLang="en-US" sz="1600" dirty="0" err="1">
                <a:latin typeface="+mj-lt"/>
                <a:hlinkClick r:id="rId3"/>
              </a:rPr>
              <a:t>header_image</a:t>
            </a: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BE8CB-E1FC-4B73-B1C0-1A64D1E9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312" y="8662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Wordpress (4 of 4)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79576" y="1900340"/>
            <a:ext cx="862479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Download IEEE Sites theme tutorial file at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  <a:hlinkClick r:id="rId3"/>
              </a:rPr>
              <a:t>https://drive.google.com/open?id=0B_i1MnQg-aYveXFtODFheFhXR1k&amp;authuser=0</a:t>
            </a:r>
            <a:r>
              <a:rPr lang="en-US" altLang="en-US" dirty="0">
                <a:latin typeface="+mj-lt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You also check out the WordPress tutorials presented by Lance McBride and Ed Perkins at: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Session 1 – Fundamentals  – Basic WordPress interface and structure, Templates, Calendar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  <a:hlinkClick r:id="rId4"/>
              </a:rPr>
              <a:t>http://research.microsoft.com/apps/video/default.aspx?id=242111</a:t>
            </a:r>
            <a:endParaRPr lang="en-US" altLang="en-US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Session 2 – Intermediate - Metatags, Plugins, </a:t>
            </a:r>
            <a:r>
              <a:rPr lang="en-US" altLang="en-US" dirty="0" err="1">
                <a:latin typeface="+mj-lt"/>
              </a:rPr>
              <a:t>vTools</a:t>
            </a:r>
            <a:r>
              <a:rPr lang="en-US" altLang="en-US" dirty="0">
                <a:latin typeface="+mj-lt"/>
              </a:rPr>
              <a:t> Calendar, Forms, Surveys,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Promo Images, Redirections, ecommerce)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  <a:hlinkClick r:id="rId5"/>
              </a:rPr>
              <a:t>http://research.microsoft.com/apps/video/default.aspx?id=242109</a:t>
            </a:r>
            <a:endParaRPr lang="en-US" altLang="en-US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 </a:t>
            </a:r>
          </a:p>
        </p:txBody>
      </p:sp>
      <p:sp>
        <p:nvSpPr>
          <p:cNvPr id="11" name="AutoShape 7" descr="https://lh3.googleusercontent.com/75J0ZKyfmYds0QokY7yoHPN7UAzbCuVD1QCU83L6_6I11tinUTsPRIRa_tBdrRw59nD5Mw=w225-h150-p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679575" y="-5699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https://ssl.gstatic.com/docs/doclist/images/mediatype/icon_3_pdf_x16.png"/>
          <p:cNvSpPr>
            <a:spLocks noChangeAspect="1" noChangeArrowheads="1"/>
          </p:cNvSpPr>
          <p:nvPr/>
        </p:nvSpPr>
        <p:spPr bwMode="auto">
          <a:xfrm>
            <a:off x="1679575" y="-295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5" name="Object 14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2209800" y="5062558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Presentation" showAsIcon="1" r:id="rId7" imgW="914400" imgH="792360" progId="PowerPoint.Show.12">
                  <p:embed/>
                </p:oleObj>
              </mc:Choice>
              <mc:Fallback>
                <p:oleObj name="Presentation" showAsIcon="1" r:id="rId7" imgW="914400" imgH="792360" progId="PowerPoint.Show.12">
                  <p:embed/>
                  <p:pic>
                    <p:nvPicPr>
                      <p:cNvPr id="15" name="Object 1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9800" y="5062558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724400" y="5062558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showAsIcon="1" r:id="rId9" imgW="914400" imgH="792360" progId="AcroExch.Document.11">
                  <p:embed/>
                </p:oleObj>
              </mc:Choice>
              <mc:Fallback>
                <p:oleObj name="Acrobat Document" showAsIcon="1" r:id="rId9" imgW="914400" imgH="792360" progId="AcroExch.Document.11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24400" y="5062558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7162800" y="5169014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resentation" showAsIcon="1" r:id="rId11" imgW="914400" imgH="792360" progId="PowerPoint.Show.12">
                  <p:embed/>
                </p:oleObj>
              </mc:Choice>
              <mc:Fallback>
                <p:oleObj name="Presentation" showAsIcon="1" r:id="rId11" imgW="914400" imgH="792360" progId="PowerPoint.Show.12">
                  <p:embed/>
                  <p:pic>
                    <p:nvPicPr>
                      <p:cNvPr id="17" name="Object 1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2800" y="5169014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2CD9D-613E-4710-92B1-A3C73CE6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2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462" y="75487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What’s new with the EMC Society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07361" y="1765491"/>
            <a:ext cx="888417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j-lt"/>
              </a:rPr>
              <a:t> </a:t>
            </a:r>
            <a:r>
              <a:rPr lang="en-US" altLang="en-US" sz="1600" b="1" dirty="0">
                <a:latin typeface="+mj-lt"/>
              </a:rPr>
              <a:t>IoT participation along with other IEEE Societies (collaboration/have a stake): EMC Contributor Mike Violette (</a:t>
            </a:r>
            <a:r>
              <a:rPr lang="en-US" altLang="en-US" sz="1600" b="1" dirty="0" err="1">
                <a:latin typeface="+mj-lt"/>
              </a:rPr>
              <a:t>DC.Northern</a:t>
            </a:r>
            <a:r>
              <a:rPr lang="en-US" altLang="en-US" sz="1600" b="1" dirty="0">
                <a:latin typeface="+mj-lt"/>
              </a:rPr>
              <a:t> VA Chapter Chair)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+mj-lt"/>
              </a:rPr>
              <a:t>IEEE EMC Women-In-Engineering (WIE)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+mj-lt"/>
              </a:rPr>
              <a:t>A Practical Paper Journal is being discussed as a separate electronic only and/or print publication. This would include application oriented papers or papers presenting case-studies.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+mj-lt"/>
              </a:rPr>
              <a:t>Calling for Participation into the TCs: (Technical Committees) and PACE-IEEE USA (Professional Activities Committees for Engineer BUT it is not just about USA).  For more PACE information, contact Kimball Williams (</a:t>
            </a:r>
            <a:r>
              <a:rPr lang="en-US" altLang="en-US" sz="1600" b="1" dirty="0">
                <a:latin typeface="+mj-lt"/>
                <a:hlinkClick r:id="rId2"/>
              </a:rPr>
              <a:t>k.Williams@ieee.org</a:t>
            </a:r>
            <a:r>
              <a:rPr lang="en-US" altLang="en-US" sz="1600" b="1" dirty="0">
                <a:latin typeface="+mj-lt"/>
              </a:rPr>
              <a:t>) </a:t>
            </a:r>
            <a:r>
              <a:rPr lang="en-US" altLang="en-US" sz="1600" b="1" dirty="0">
                <a:latin typeface="+mj-lt"/>
                <a:hlinkClick r:id="rId3"/>
              </a:rPr>
              <a:t>https://www.ieeeusa.org/volunteers/pace/</a:t>
            </a: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+mj-lt"/>
              </a:rPr>
              <a:t>IEEE USA: free e-book every quarter: check your email and resend to your members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+mj-lt"/>
              </a:rPr>
              <a:t>Student Liaison: Joseph Vas (Bangalore) </a:t>
            </a:r>
            <a:r>
              <a:rPr lang="en-US" altLang="en-US" sz="1600" b="1" dirty="0">
                <a:latin typeface="+mj-lt"/>
                <a:hlinkClick r:id="rId4"/>
              </a:rPr>
              <a:t>j.v.vas@ieee.org</a:t>
            </a: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+mj-lt"/>
              </a:rPr>
              <a:t>Young Professionals (Starting Term 2018): Louann Devine </a:t>
            </a:r>
            <a:r>
              <a:rPr lang="en-US" altLang="en-US" sz="1600" b="1" dirty="0">
                <a:latin typeface="+mj-lt"/>
                <a:hlinkClick r:id="rId5"/>
              </a:rPr>
              <a:t>ieeeypemc@gmail.com</a:t>
            </a:r>
            <a:endParaRPr lang="en-US" altLang="en-US" sz="1600" b="1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b="1" dirty="0">
              <a:latin typeface="+mj-l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b="1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84217-EB6F-4566-9A1B-3B9A6ADF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1115" y="592290"/>
            <a:ext cx="8999140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			</a:t>
            </a:r>
            <a:r>
              <a:rPr lang="en-US" sz="4000" dirty="0">
                <a:latin typeface="+mj-lt"/>
                <a:ea typeface="+mj-ea"/>
                <a:cs typeface="+mj-cs"/>
              </a:rPr>
              <a:t>Who will you work with and How</a:t>
            </a:r>
          </a:p>
          <a:p>
            <a:pPr marL="446088" indent="-446088" algn="just">
              <a:spcBef>
                <a:spcPts val="100"/>
              </a:spcBef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			Note: This table is </a:t>
            </a:r>
            <a:r>
              <a:rPr lang="en-US" b="1" u="sng" dirty="0">
                <a:latin typeface="+mj-lt"/>
                <a:ea typeface="+mj-ea"/>
                <a:cs typeface="+mj-cs"/>
              </a:rPr>
              <a:t>NOT a 1-1 answer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378069" y="1504047"/>
          <a:ext cx="7574321" cy="5338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0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8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u="none" strike="noStrike" dirty="0">
                          <a:effectLst/>
                        </a:rPr>
                        <a:t>WHO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u="none" strike="noStrike">
                          <a:effectLst/>
                        </a:rPr>
                        <a:t>How</a:t>
                      </a:r>
                      <a:endParaRPr lang="en-US" sz="1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u="none" strike="noStrike" dirty="0">
                          <a:effectLst/>
                        </a:rPr>
                        <a:t>Link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0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Section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23" marR="7123" marT="712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8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YPs (Society AND Affinity Group) Students/Student Branch Chapters (SBC)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Presentation (with food), Social Activities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Be a Speaker at the SBC/YP/WIE session Congress.  R8 (once every 2 years, summer), R9 (once every 2 years), R10 (every year, summer), R6 (once a year at Las Vegas before CES in January)</a:t>
                      </a:r>
                    </a:p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Get involved with IEEE STEP (Student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Transition &amp; Elevation Partnership) such as be a panelist at a College through their Student Branch. 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https://www.ieee.org/societies_communities/geo_activities/volunteer_recruitment_toolkit.html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0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Sister Societies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IEEE TV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https://ieeetv.ieee.org/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6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EMC Associations, Universities, City Council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Professors, Open House, presentations (with food)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webinar</a:t>
                      </a:r>
                      <a:r>
                        <a:rPr lang="en-US" sz="1100" u="none" strike="noStrike" baseline="0" dirty="0">
                          <a:effectLst/>
                        </a:rPr>
                        <a:t> series</a:t>
                      </a:r>
                      <a:r>
                        <a:rPr lang="en-US" sz="1100" u="none" strike="noStrike" dirty="0">
                          <a:effectLst/>
                        </a:rPr>
                        <a:t> – Young</a:t>
                      </a:r>
                      <a:r>
                        <a:rPr lang="en-US" sz="1100" u="none" strike="noStrike" baseline="0" dirty="0">
                          <a:effectLst/>
                        </a:rPr>
                        <a:t> Professionals </a:t>
                      </a:r>
                    </a:p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https://www.ieee.org/membership_services/membership/young_professionals/events/index.html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601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>
                          <a:effectLst/>
                        </a:rPr>
                        <a:t>Active members,</a:t>
                      </a:r>
                      <a:r>
                        <a:rPr lang="en-US" sz="1100" u="none" strike="noStrike" baseline="0" dirty="0">
                          <a:effectLst/>
                        </a:rPr>
                        <a:t> Section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eNotice (vtools) = Newletter sent to all your members (automatically add new members)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http://www.ieee.org/about/volunteers/enotice/enotice_index.html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406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23" marR="7123" marT="7123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Collaboractec for volunteers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r>
                        <a:rPr lang="en-US" sz="1000" dirty="0"/>
                        <a:t>IEEE </a:t>
                      </a:r>
                      <a:r>
                        <a:rPr lang="en-US" sz="1000" dirty="0" err="1"/>
                        <a:t>Collaboratec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>
                          <a:hlinkClick r:id="rId4"/>
                        </a:rPr>
                        <a:t>https://ieee-collabratec.ieee.org/</a:t>
                      </a:r>
                      <a:r>
                        <a:rPr lang="en-US" sz="1000" dirty="0"/>
                        <a:t>),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203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Distinguished Lecturer ,</a:t>
                      </a:r>
                      <a:r>
                        <a:rPr lang="en-US" sz="1100" u="none" strike="noStrike" baseline="0" dirty="0">
                          <a:effectLst/>
                        </a:rPr>
                        <a:t> engage successful people in the industry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http://www.emcs.org/dl-main.html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2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EMC Society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Depends on the need, contact appropriate officer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Technical Advisory Committee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http://www.emcs.org/committees/tac/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Technical or professional Activities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Angel Funds (for needy chapters)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http://www.emcs.org/chapters/haislmaier.html</a:t>
                      </a: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Companie</a:t>
                      </a:r>
                      <a:r>
                        <a:rPr lang="en-US" sz="1000" u="none" strike="noStrike" baseline="0" dirty="0">
                          <a:effectLst/>
                        </a:rPr>
                        <a:t>s (EMC Test labs, local industry)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Sponsorship/fundraising/mini symposium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For food during meetings or annual</a:t>
                      </a:r>
                      <a:r>
                        <a:rPr lang="en-US" sz="1000" u="none" strike="noStrike" baseline="0" dirty="0">
                          <a:effectLst/>
                        </a:rPr>
                        <a:t> sponsorship and recognize them,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841F0-EDD4-47F4-B845-9FE9F52C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36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0463" y="1420128"/>
            <a:ext cx="9075420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			</a:t>
            </a:r>
            <a:r>
              <a:rPr lang="en-US" sz="4000" dirty="0">
                <a:latin typeface="+mj-lt"/>
                <a:ea typeface="+mj-ea"/>
                <a:cs typeface="+mj-cs"/>
              </a:rPr>
              <a:t>Example of </a:t>
            </a:r>
            <a:r>
              <a:rPr lang="en-US" sz="4000" dirty="0" err="1">
                <a:latin typeface="+mj-lt"/>
                <a:ea typeface="+mj-ea"/>
                <a:cs typeface="+mj-cs"/>
              </a:rPr>
              <a:t>eNotice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pPr marL="446088" indent="-446088" algn="just">
              <a:spcBef>
                <a:spcPts val="100"/>
              </a:spcBef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marL="446088" indent="-446088" algn="just">
              <a:spcBef>
                <a:spcPts val="100"/>
              </a:spcBef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Lots of valuable information inside for volunteers and Awards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228896" y="3914995"/>
          <a:ext cx="1644869" cy="1424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Acrobat Document" showAsIcon="1" r:id="rId3" imgW="914400" imgH="792360" progId="AcroExch.Document.11">
                  <p:embed/>
                </p:oleObj>
              </mc:Choice>
              <mc:Fallback>
                <p:oleObj name="Acrobat Document" showAsIcon="1" r:id="rId3" imgW="914400" imgH="792360" progId="AcroExch.Document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8896" y="3914995"/>
                        <a:ext cx="1644869" cy="1424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A5EA5-8B2D-47D5-B97E-3A5E7961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3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IEEE EMC Chapter Chair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Caroline Chan</a:t>
            </a:r>
          </a:p>
          <a:p>
            <a:r>
              <a:rPr lang="en-US" dirty="0"/>
              <a:t>Chapter Coordinator</a:t>
            </a:r>
          </a:p>
          <a:p>
            <a:r>
              <a:rPr lang="en-US" dirty="0"/>
              <a:t>Caroline.chan.us@ieee.org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5781C-B41A-43AF-B07C-74079D4D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0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6328" y="761369"/>
            <a:ext cx="10127472" cy="7612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					</a:t>
            </a:r>
            <a:r>
              <a:rPr lang="en-US" sz="4000" dirty="0">
                <a:latin typeface="+mj-lt"/>
                <a:ea typeface="+mj-ea"/>
                <a:cs typeface="+mj-cs"/>
              </a:rPr>
              <a:t>Retain and Rejuvenate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Membership Deactivation/Arrears (SAMIEEE using </a:t>
            </a:r>
            <a:r>
              <a:rPr lang="en-US" dirty="0" err="1"/>
              <a:t>vtools</a:t>
            </a:r>
            <a:r>
              <a:rPr lang="en-US" dirty="0"/>
              <a:t> up to May 25th/ OU Analytics starting now)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Associates to Member: </a:t>
            </a:r>
            <a:r>
              <a:rPr lang="en-US" dirty="0">
                <a:hlinkClick r:id="rId2"/>
              </a:rPr>
              <a:t>http://www.ieeer8.org/category/membership-development/</a:t>
            </a: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Senior Member Elevation </a:t>
            </a:r>
            <a:r>
              <a:rPr lang="en-US" dirty="0">
                <a:hlinkClick r:id="rId3" action="ppaction://hlinkfile"/>
              </a:rPr>
              <a:t>IEEE Senior Elevation</a:t>
            </a: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Membership Discount/ referral </a:t>
            </a:r>
          </a:p>
          <a:p>
            <a:pPr marL="0" lvl="1" algn="just">
              <a:spcBef>
                <a:spcPts val="100"/>
              </a:spcBef>
              <a:defRPr/>
            </a:pPr>
            <a:r>
              <a:rPr lang="en-US" dirty="0"/>
              <a:t>	(</a:t>
            </a:r>
            <a:r>
              <a:rPr lang="en-US" dirty="0">
                <a:hlinkClick r:id="rId4"/>
              </a:rPr>
              <a:t>IEEE Membership Referral and Discount (new Members to IEEE)</a:t>
            </a:r>
            <a:r>
              <a:rPr lang="en-US" dirty="0"/>
              <a:t>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Survey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Loyalty Pins (recognize new and long time members) </a:t>
            </a:r>
            <a:r>
              <a:rPr lang="en-US" dirty="0">
                <a:hlinkClick r:id="rId5"/>
              </a:rPr>
              <a:t>IEEE Loyalty Pin Program</a:t>
            </a: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Certificate of Recognition and Award (individual, section, and companies, friend of IEEE (does not have to be a member))</a:t>
            </a:r>
          </a:p>
          <a:p>
            <a:pPr marL="0" lvl="1" algn="just">
              <a:spcBef>
                <a:spcPts val="100"/>
              </a:spcBef>
              <a:defRPr/>
            </a:pPr>
            <a:r>
              <a:rPr lang="en-US" dirty="0">
                <a:hlinkClick r:id="rId6"/>
              </a:rPr>
              <a:t>	MGA Award and Recognition Program</a:t>
            </a:r>
            <a:endParaRPr lang="en-US" dirty="0"/>
          </a:p>
          <a:p>
            <a:pPr marL="0" lvl="1" algn="just">
              <a:spcBef>
                <a:spcPts val="100"/>
              </a:spcBef>
              <a:defRPr/>
            </a:pPr>
            <a:r>
              <a:rPr lang="en-US" dirty="0">
                <a:hlinkClick r:id="rId7"/>
              </a:rPr>
              <a:t>	IEEE USA Award Program (Professionalism and Technical awards)</a:t>
            </a: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Title (not volunteer but Webmaster or Director of Social Media, title provides the importance of the position and Recognition)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Sponsor a potential (active) volunteer to an event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One-day seminar (with or without exhibitor, fees or no fees for admission) – meet new members/good speakers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Mentoring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Social media/Translate material in the local language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Change of venues and presentation style (museum, outdoor,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i="1" dirty="0"/>
          </a:p>
          <a:p>
            <a:pPr lvl="1" algn="just">
              <a:spcBef>
                <a:spcPts val="100"/>
              </a:spcBef>
              <a:defRPr/>
            </a:pPr>
            <a:endParaRPr lang="en-US" i="1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3074" name="Picture 2" descr="https://www.ieee.org/ucm/groups/public/@ieee/@web/@org/@voluntr/@mga/documents/images/421808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85" y="2427890"/>
            <a:ext cx="882796" cy="8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ieee.org/ucm/groups/public/@ieee/@web/@org/@voluntr/@mga/documents/images/421799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54" y="5669664"/>
            <a:ext cx="1539354" cy="11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8A6F4-BDEA-4720-AEC9-36549ED2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089915"/>
            <a:ext cx="9075420" cy="6742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						</a:t>
            </a:r>
            <a:r>
              <a:rPr lang="en-US" sz="4000" dirty="0">
                <a:latin typeface="+mj-lt"/>
                <a:ea typeface="+mj-ea"/>
                <a:cs typeface="+mj-cs"/>
              </a:rPr>
              <a:t>Benefits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Leadership/Management Role/Do something you don’t have the opportunity to do it at work/school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Good Young Professionals List so that YP volunteers can go to different positions by nomination from other people that might not know this person </a:t>
            </a:r>
            <a:r>
              <a:rPr lang="en-US" dirty="0">
                <a:hlinkClick r:id="rId2"/>
              </a:rPr>
              <a:t>http://yp.ieee.org/volunteers/good-young-professionals-list/</a:t>
            </a: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Hundreds of Volunteer Roles among IEEE (not just EMC)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Technical/Professional presentation/publication (</a:t>
            </a:r>
            <a:r>
              <a:rPr lang="en-US" dirty="0">
                <a:hlinkClick r:id="rId3"/>
              </a:rPr>
              <a:t>https://ieeetv.ieee.org/ondemand/emc</a:t>
            </a:r>
            <a:r>
              <a:rPr lang="en-US" dirty="0"/>
              <a:t> some free lecturers for EMC Members and fees for non EMC members)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Job and Internship Opportunities (IEEE </a:t>
            </a:r>
            <a:r>
              <a:rPr lang="en-US" dirty="0" err="1"/>
              <a:t>Collabratec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https://ieee-collabratec.ieee.org/</a:t>
            </a:r>
            <a:r>
              <a:rPr lang="en-US" dirty="0"/>
              <a:t>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Job Fair (tag along with local events)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Networking with people in the same field, professional development</a:t>
            </a:r>
          </a:p>
          <a:p>
            <a:pPr marL="903288" lvl="2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To be exposed to new technology as well as established tech</a:t>
            </a:r>
          </a:p>
          <a:p>
            <a:pPr marL="457200" lvl="2" algn="just">
              <a:spcBef>
                <a:spcPts val="100"/>
              </a:spcBef>
              <a:defRPr/>
            </a:pP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Discount on Conference fees, symposium proceedings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Increase self-esteem</a:t>
            </a:r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Non technical benefits like insurance</a:t>
            </a:r>
          </a:p>
          <a:p>
            <a:pPr marL="903288" lvl="2" indent="-446088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446088" lvl="1" indent="-446088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F9A424-4904-44A2-9F40-D1F4BBD3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7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3187" y="1117564"/>
            <a:ext cx="9075420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dirty="0"/>
              <a:t> 					</a:t>
            </a:r>
            <a:r>
              <a:rPr lang="en-US" sz="4000" dirty="0">
                <a:latin typeface="+mj-lt"/>
                <a:ea typeface="+mj-ea"/>
                <a:cs typeface="+mj-cs"/>
              </a:rPr>
              <a:t>Benefits</a:t>
            </a:r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Scholarship (</a:t>
            </a:r>
            <a:r>
              <a:rPr lang="en-US" dirty="0">
                <a:hlinkClick r:id="rId2"/>
              </a:rPr>
              <a:t>Scholarship Grant and Fellow</a:t>
            </a:r>
            <a:r>
              <a:rPr lang="en-US" dirty="0"/>
              <a:t> (might be specific to society) and also ask your section if they offer any particular ones for local Universities)</a:t>
            </a:r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IEEE Competition (EMC for Student Hardware, contact ESAC)</a:t>
            </a:r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IEEE Mentor Center:</a:t>
            </a:r>
          </a:p>
          <a:p>
            <a:pPr marL="0" lvl="1" algn="just">
              <a:spcBef>
                <a:spcPts val="100"/>
              </a:spcBef>
              <a:defRPr/>
            </a:pPr>
            <a:r>
              <a:rPr lang="en-US" dirty="0"/>
              <a:t>	 </a:t>
            </a:r>
            <a:r>
              <a:rPr lang="en-US" dirty="0">
                <a:hlinkClick r:id="rId3"/>
              </a:rPr>
              <a:t>http://www.ieee.org/membership_services/membership/mentoring/index.html</a:t>
            </a:r>
            <a:endParaRPr lang="en-US" dirty="0"/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Resume  lab: </a:t>
            </a:r>
            <a:r>
              <a:rPr lang="en-US" dirty="0">
                <a:hlinkClick r:id="rId4"/>
              </a:rPr>
              <a:t>http://www.ieee.org/membership_services/membership/resumelab.html</a:t>
            </a:r>
            <a:endParaRPr lang="en-US" dirty="0"/>
          </a:p>
          <a:p>
            <a:pPr marL="742950" lvl="2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Develop your resume or curriculum vitae (CV)</a:t>
            </a:r>
          </a:p>
          <a:p>
            <a:pPr marL="742950" lvl="2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Letters (cover letter, thank you letter,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742950" lvl="2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Portfolio of work</a:t>
            </a:r>
          </a:p>
          <a:p>
            <a:pPr marL="742950" lvl="2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Skills assessment</a:t>
            </a:r>
          </a:p>
          <a:p>
            <a:pPr marL="742950" lvl="2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Mock Interview (you can record yourself)</a:t>
            </a:r>
          </a:p>
          <a:p>
            <a:pPr marL="742950" lvl="2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/>
              <a:t>Video Resume to potential employers</a:t>
            </a:r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8D623C-A654-4FB8-A438-E14AD82D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2580" y="1418778"/>
            <a:ext cx="9075420" cy="4003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ctr">
              <a:spcBef>
                <a:spcPts val="100"/>
              </a:spcBef>
              <a:defRPr/>
            </a:pPr>
            <a:r>
              <a:rPr lang="en-US" dirty="0"/>
              <a:t> 			</a:t>
            </a:r>
            <a:r>
              <a:rPr lang="en-US" sz="4000" dirty="0">
                <a:latin typeface="+mj-lt"/>
                <a:ea typeface="+mj-ea"/>
                <a:cs typeface="+mj-cs"/>
              </a:rPr>
              <a:t>A Real Story from the IEEE Young Professionals: </a:t>
            </a:r>
          </a:p>
          <a:p>
            <a:pPr marL="446088" indent="-446088" algn="ctr">
              <a:spcBef>
                <a:spcPts val="100"/>
              </a:spcBef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from Graduation to a satisfying job</a:t>
            </a:r>
          </a:p>
          <a:p>
            <a:pPr marL="446088" indent="-446088" algn="just">
              <a:spcBef>
                <a:spcPts val="100"/>
              </a:spcBef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r>
              <a:rPr lang="en-US" dirty="0">
                <a:hlinkClick r:id="rId2"/>
              </a:rPr>
              <a:t>https://www.ieee.org/societies_communities/geo_activities/sections_congress/2014/sc2014_enhance_embracing_young_professionals.pdf</a:t>
            </a:r>
            <a:endParaRPr lang="en-US" dirty="0"/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285750" lvl="1" indent="-285750" algn="just">
              <a:spcBef>
                <a:spcPts val="100"/>
              </a:spcBef>
              <a:buFontTx/>
              <a:buChar char="-"/>
              <a:defRPr/>
            </a:pPr>
            <a:endParaRPr lang="en-US" dirty="0"/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07ECA-8180-4D6D-A36F-B2D28CA3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766" y="1172703"/>
            <a:ext cx="9075420" cy="579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Bef>
                <a:spcPts val="100"/>
              </a:spcBef>
              <a:defRPr/>
            </a:pPr>
            <a:r>
              <a:rPr lang="en-US" sz="1200" dirty="0"/>
              <a:t> 					</a:t>
            </a:r>
            <a:r>
              <a:rPr lang="en-US" sz="4000" dirty="0" err="1">
                <a:latin typeface="+mj-lt"/>
                <a:ea typeface="+mj-ea"/>
                <a:cs typeface="+mj-cs"/>
              </a:rPr>
              <a:t>Collabratec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pPr marL="446088" indent="-446088" algn="just">
              <a:spcBef>
                <a:spcPts val="100"/>
              </a:spcBef>
              <a:defRPr/>
            </a:pPr>
            <a:endParaRPr lang="en-US" sz="1200" dirty="0">
              <a:latin typeface="+mj-lt"/>
              <a:ea typeface="+mj-ea"/>
              <a:cs typeface="+mj-cs"/>
            </a:endParaRPr>
          </a:p>
          <a:p>
            <a:pPr marL="0" lvl="1" algn="just">
              <a:spcBef>
                <a:spcPts val="100"/>
              </a:spcBef>
              <a:defRPr/>
            </a:pPr>
            <a:r>
              <a:rPr lang="en-US" sz="1200" dirty="0">
                <a:hlinkClick r:id="rId2"/>
              </a:rPr>
              <a:t>https://ieee-collabratec.ieee.org/</a:t>
            </a:r>
            <a:endParaRPr lang="en-US" sz="1200" dirty="0"/>
          </a:p>
          <a:p>
            <a:pPr marL="0" lvl="1" algn="just">
              <a:spcBef>
                <a:spcPts val="100"/>
              </a:spcBef>
              <a:defRPr/>
            </a:pPr>
            <a:endParaRPr lang="en-US" sz="1200" dirty="0"/>
          </a:p>
          <a:p>
            <a:pPr marL="446088" lvl="1" indent="-446088" algn="just">
              <a:spcBef>
                <a:spcPts val="100"/>
              </a:spcBef>
              <a:defRPr/>
            </a:pPr>
            <a:r>
              <a:rPr lang="en-US" sz="1200" dirty="0"/>
              <a:t>What is </a:t>
            </a:r>
            <a:r>
              <a:rPr lang="en-US" sz="1200" dirty="0" err="1"/>
              <a:t>Collabratec</a:t>
            </a:r>
            <a:r>
              <a:rPr lang="en-US" sz="1200" dirty="0"/>
              <a:t>?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en-US" sz="1200" dirty="0"/>
              <a:t>The IEEE </a:t>
            </a:r>
            <a:r>
              <a:rPr lang="en-US" sz="1200" dirty="0" err="1"/>
              <a:t>Collabratec</a:t>
            </a:r>
            <a:r>
              <a:rPr lang="en-US" sz="1200" dirty="0"/>
              <a:t> Branding and Communications Toolkit is a marketing resource for promotions and communications in connection with IEEE </a:t>
            </a:r>
            <a:r>
              <a:rPr lang="en-US" sz="1200" dirty="0" err="1"/>
              <a:t>Collabratec</a:t>
            </a:r>
            <a:r>
              <a:rPr lang="en-US" sz="1200" dirty="0"/>
              <a:t>. This toolkit explains how to use IEEE </a:t>
            </a:r>
            <a:r>
              <a:rPr lang="en-US" sz="1200" dirty="0" err="1"/>
              <a:t>Collabratec</a:t>
            </a:r>
            <a:r>
              <a:rPr lang="en-US" sz="1200" dirty="0"/>
              <a:t> brand elements and offers resources for creating strong and consistent communications pieces while supporting the IEEE brand.</a:t>
            </a:r>
          </a:p>
          <a:p>
            <a:pPr marL="687388" lvl="1" indent="-230188" algn="just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US" sz="1200" i="1" dirty="0"/>
          </a:p>
          <a:p>
            <a:r>
              <a:rPr lang="en-US" sz="1200" b="1" dirty="0"/>
              <a:t>Targeted at both IEEE members and non-members, including authors, researchers, and volunteers, IEEE </a:t>
            </a:r>
            <a:r>
              <a:rPr lang="en-US" sz="1200" b="1" dirty="0" err="1"/>
              <a:t>Collabratec</a:t>
            </a:r>
            <a:r>
              <a:rPr lang="en-US" sz="1200" b="1" dirty="0"/>
              <a:t> helps users:</a:t>
            </a:r>
            <a:endParaRPr lang="en-US" sz="1200" dirty="0"/>
          </a:p>
          <a:p>
            <a:r>
              <a:rPr lang="en-US" sz="1200" dirty="0"/>
              <a:t>Connect with global technology professionals by location, technical interests, or career pursuits</a:t>
            </a:r>
          </a:p>
          <a:p>
            <a:r>
              <a:rPr lang="en-US" sz="1200" dirty="0"/>
              <a:t>Access research and collaborative authoring tools</a:t>
            </a:r>
          </a:p>
          <a:p>
            <a:r>
              <a:rPr lang="en-US" sz="1200" dirty="0"/>
              <a:t>Establish a professional identity to showcase key accomplishments</a:t>
            </a:r>
          </a:p>
          <a:p>
            <a:br>
              <a:rPr lang="en-US" sz="1200" dirty="0"/>
            </a:br>
            <a:r>
              <a:rPr lang="en-US" sz="1200" b="1" dirty="0"/>
              <a:t>IEEE </a:t>
            </a:r>
            <a:r>
              <a:rPr lang="en-US" sz="1200" b="1" dirty="0" err="1"/>
              <a:t>Collabratec</a:t>
            </a:r>
            <a:r>
              <a:rPr lang="en-US" sz="1200" b="1" dirty="0"/>
              <a:t> also helps IEEE volunteers:</a:t>
            </a:r>
            <a:endParaRPr lang="en-US" sz="1200" dirty="0"/>
          </a:p>
          <a:p>
            <a:r>
              <a:rPr lang="en-US" sz="1200" dirty="0"/>
              <a:t>Build and manage their IEEE volunteer network</a:t>
            </a:r>
          </a:p>
          <a:p>
            <a:r>
              <a:rPr lang="en-US" sz="1200" dirty="0"/>
              <a:t>Build communities and engage technology professionals in real time</a:t>
            </a:r>
          </a:p>
          <a:p>
            <a:br>
              <a:rPr lang="en-US" sz="1200" dirty="0"/>
            </a:br>
            <a:r>
              <a:rPr lang="en-US" sz="1200" dirty="0"/>
              <a:t>IEEE </a:t>
            </a:r>
            <a:r>
              <a:rPr lang="en-US" sz="1200" dirty="0" err="1"/>
              <a:t>Collabratec</a:t>
            </a:r>
            <a:r>
              <a:rPr lang="en-US" sz="1200" dirty="0"/>
              <a:t> competitively positions IEEE for the future of publishing, professional networking, and career development. IEEE </a:t>
            </a:r>
            <a:r>
              <a:rPr lang="en-US" sz="1200" dirty="0" err="1"/>
              <a:t>Collabratec</a:t>
            </a:r>
            <a:r>
              <a:rPr lang="en-US" sz="1200" dirty="0"/>
              <a:t> brings together IEEE and non-IEEE individuals – whether they are authors, publishers, IEEE members, or other technical professionals who have similar interests – through an integrated online community, facilitating collaboration and connectivity.  </a:t>
            </a:r>
            <a:br>
              <a:rPr lang="en-US" sz="1200" dirty="0"/>
            </a:br>
            <a:br>
              <a:rPr lang="en-US" sz="1200" dirty="0"/>
            </a:br>
            <a:r>
              <a:rPr lang="en-US" sz="1200" b="1" dirty="0"/>
              <a:t>All in one centralized hub, IEEE </a:t>
            </a:r>
            <a:r>
              <a:rPr lang="en-US" sz="1200" b="1" dirty="0" err="1"/>
              <a:t>Collabratec</a:t>
            </a:r>
            <a:r>
              <a:rPr lang="en-US" sz="1200" b="1" dirty="0"/>
              <a:t> offers these major features:</a:t>
            </a:r>
            <a:endParaRPr lang="en-US" sz="1200" dirty="0"/>
          </a:p>
          <a:p>
            <a:r>
              <a:rPr lang="en-US" sz="1200" dirty="0"/>
              <a:t>Online communities</a:t>
            </a:r>
          </a:p>
          <a:p>
            <a:r>
              <a:rPr lang="en-US" sz="1200" dirty="0"/>
              <a:t>Author and researcher tools</a:t>
            </a:r>
          </a:p>
          <a:p>
            <a:r>
              <a:rPr lang="en-US" sz="1200" dirty="0"/>
              <a:t>Career development networking opportunities</a:t>
            </a:r>
          </a:p>
          <a:p>
            <a:pPr lvl="1" algn="just">
              <a:spcBef>
                <a:spcPts val="100"/>
              </a:spcBef>
              <a:defRPr/>
            </a:pP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C947B-C4BB-4197-BDDC-0C2FE2D2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9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099" y="743916"/>
            <a:ext cx="10515600" cy="1325563"/>
          </a:xfrm>
        </p:spPr>
        <p:txBody>
          <a:bodyPr/>
          <a:lstStyle/>
          <a:p>
            <a:r>
              <a:rPr lang="en-US" dirty="0" err="1"/>
              <a:t>Collaboratec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7792" y="1727330"/>
            <a:ext cx="7551683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lvl="1" indent="-446088" algn="just">
              <a:spcBef>
                <a:spcPts val="100"/>
              </a:spcBef>
              <a:defRPr/>
            </a:pPr>
            <a:r>
              <a:rPr lang="en-US" dirty="0"/>
              <a:t>Used as a working forum for a small group.  Does NOT work for the public.  </a:t>
            </a:r>
          </a:p>
          <a:p>
            <a:pPr marL="446088" lvl="1" indent="-446088" algn="just">
              <a:spcBef>
                <a:spcPts val="100"/>
              </a:spcBef>
              <a:defRPr/>
            </a:pPr>
            <a:r>
              <a:rPr lang="en-US" dirty="0"/>
              <a:t>You can create a group, upload a document for review.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431F4F-B77A-4188-9863-1D3B62A9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A3820E-6ECC-4D4F-97A6-81CD277AF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1" y="2423554"/>
            <a:ext cx="5664675" cy="424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0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97430"/>
            <a:ext cx="10515600" cy="1325563"/>
          </a:xfrm>
        </p:spPr>
        <p:txBody>
          <a:bodyPr/>
          <a:lstStyle/>
          <a:p>
            <a:r>
              <a:rPr lang="en-US" dirty="0" err="1"/>
              <a:t>Collaboratec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51" t="12582" r="15397" b="6982"/>
          <a:stretch/>
        </p:blipFill>
        <p:spPr>
          <a:xfrm>
            <a:off x="2866647" y="1651615"/>
            <a:ext cx="6643435" cy="4648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ACE1A-718D-45F2-BDEC-5898BADB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30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388" y="731837"/>
            <a:ext cx="10515600" cy="1325563"/>
          </a:xfrm>
        </p:spPr>
        <p:txBody>
          <a:bodyPr/>
          <a:lstStyle/>
          <a:p>
            <a:r>
              <a:rPr lang="en-US" dirty="0" err="1"/>
              <a:t>Collaboratec</a:t>
            </a:r>
            <a:r>
              <a:rPr lang="en-US" dirty="0"/>
              <a:t>: Job Opportunities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2" t="2589" r="4340" b="6091"/>
          <a:stretch/>
        </p:blipFill>
        <p:spPr>
          <a:xfrm>
            <a:off x="2348913" y="2057400"/>
            <a:ext cx="7494175" cy="46177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759C8-0809-4B32-A9DF-F5F01B29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19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1AE50F-5DB1-4256-A372-EC20C9E04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75" y="2172465"/>
            <a:ext cx="3991032" cy="298942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CAB0B-C237-4959-8B50-80A1DDD2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47907-C1FC-44D0-9B1F-4F4F90D1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0" y="981219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36EBE7-6B55-4029-AAD6-A3957E7D9257}"/>
              </a:ext>
            </a:extLst>
          </p:cNvPr>
          <p:cNvSpPr txBox="1">
            <a:spLocks/>
          </p:cNvSpPr>
          <p:nvPr/>
        </p:nvSpPr>
        <p:spPr>
          <a:xfrm>
            <a:off x="8241254" y="52139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7882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A623-AE21-429F-B4E6-E2B4EFA4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87" y="500062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86C0-1AB6-4FB2-ABAF-DB1FD0E65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</a:t>
            </a:r>
            <a:r>
              <a:rPr lang="en-US" dirty="0" err="1"/>
              <a:t>Vtools</a:t>
            </a:r>
            <a:r>
              <a:rPr lang="en-US" dirty="0"/>
              <a:t> training recordings </a:t>
            </a:r>
          </a:p>
          <a:p>
            <a:r>
              <a:rPr lang="en-US" dirty="0"/>
              <a:t>OU Analytics</a:t>
            </a:r>
          </a:p>
          <a:p>
            <a:r>
              <a:rPr lang="en-US" dirty="0"/>
              <a:t>IEEE EMC Benefits (includes IEEE EMC DL Videos: Free to members </a:t>
            </a:r>
            <a:r>
              <a:rPr lang="en-US" dirty="0">
                <a:hlinkClick r:id="rId2"/>
              </a:rPr>
              <a:t>https://ieeetv.ieee.org/ondemand/emc</a:t>
            </a:r>
            <a:r>
              <a:rPr lang="en-US" dirty="0"/>
              <a:t>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304DA-3F3A-4B17-ADF9-E662BC46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68ED-EA1B-40F1-90A4-D1EFF266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393" y="718211"/>
            <a:ext cx="10515600" cy="1325563"/>
          </a:xfrm>
        </p:spPr>
        <p:txBody>
          <a:bodyPr/>
          <a:lstStyle/>
          <a:p>
            <a:r>
              <a:rPr lang="en-US" dirty="0"/>
              <a:t>Chapter Officer Duties and Center Leadership Excellence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346A4-09A9-4A74-9788-11BB0F23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8" y="2043774"/>
            <a:ext cx="10515600" cy="4351338"/>
          </a:xfrm>
        </p:spPr>
        <p:txBody>
          <a:bodyPr/>
          <a:lstStyle/>
          <a:p>
            <a:r>
              <a:rPr lang="en-US" dirty="0"/>
              <a:t>Training Recordings: </a:t>
            </a:r>
            <a:r>
              <a:rPr lang="en-US" altLang="en-US" b="1" dirty="0">
                <a:hlinkClick r:id="rId2"/>
              </a:rPr>
              <a:t>https://ieee-elearning.org/CLE/course/index.php</a:t>
            </a:r>
            <a:endParaRPr lang="en-US" altLang="en-US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6A64F-1823-4132-911C-B46E116D6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7" t="15431" r="51216" b="6252"/>
          <a:stretch/>
        </p:blipFill>
        <p:spPr>
          <a:xfrm>
            <a:off x="5840995" y="2261923"/>
            <a:ext cx="1998976" cy="413318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45FC-8510-4DFA-9D4C-6F6038E7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6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840" y="932609"/>
            <a:ext cx="882396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Rebate and how to get more $$$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7330" y="1857704"/>
            <a:ext cx="876935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Website: </a:t>
            </a:r>
            <a:r>
              <a:rPr lang="en-US" sz="1600" dirty="0">
                <a:hlinkClick r:id="rId2"/>
              </a:rPr>
              <a:t>http://www.ieee.org/societies_communities/geo_activities/required_reporting/rebate_schedule.html</a:t>
            </a:r>
            <a:endParaRPr lang="en-US" sz="1600" dirty="0"/>
          </a:p>
          <a:p>
            <a:endParaRPr lang="en-US" sz="1600" dirty="0"/>
          </a:p>
          <a:p>
            <a:pPr lvl="0"/>
            <a:r>
              <a:rPr lang="en-US" sz="1600" b="1" dirty="0"/>
              <a:t>A- Chapter rebate:</a:t>
            </a:r>
            <a:r>
              <a:rPr lang="en-US" sz="1600" dirty="0"/>
              <a:t> US$200 for each chapter and MUST MEET minimum requirement (see below)  by doing the </a:t>
            </a:r>
            <a:r>
              <a:rPr lang="en-US" sz="1600" b="1" u="sng" dirty="0"/>
              <a:t>L50 (filled by the Chapter Treasurer</a:t>
            </a:r>
            <a:r>
              <a:rPr lang="en-US" sz="1600" dirty="0"/>
              <a:t>).  Contact your section on how to do L50 </a:t>
            </a:r>
            <a:r>
              <a:rPr lang="en-US" sz="1600" dirty="0">
                <a:hlinkClick r:id="rId3"/>
              </a:rPr>
              <a:t>https://www.ieee.org/societies_communities/geo_activities/required_reporting/financial_reporting.html</a:t>
            </a:r>
            <a:endParaRPr lang="en-US" sz="1600" dirty="0"/>
          </a:p>
          <a:p>
            <a:pPr lvl="0"/>
            <a:r>
              <a:rPr lang="en-US" sz="1600" b="1" dirty="0"/>
              <a:t>Bonus for timeliness:</a:t>
            </a:r>
            <a:r>
              <a:rPr lang="en-US" sz="1600" dirty="0"/>
              <a:t> All sections whose reporting (financial, meeting, and officer) is submitted by </a:t>
            </a:r>
            <a:r>
              <a:rPr lang="en-US" sz="1600" b="1" dirty="0"/>
              <a:t>the third Friday in February 2016 (exact date might change, verify with your section)</a:t>
            </a:r>
            <a:r>
              <a:rPr lang="en-US" sz="1600" dirty="0"/>
              <a:t>, will receive a 10% bonus of the total rebate.</a:t>
            </a:r>
          </a:p>
          <a:p>
            <a:pPr lvl="0"/>
            <a:r>
              <a:rPr lang="en-US" sz="1600" b="1" dirty="0"/>
              <a:t>Activity bonus:</a:t>
            </a:r>
            <a:r>
              <a:rPr lang="en-US" sz="1600" dirty="0"/>
              <a:t> In an effort to encourage activities at the local level, activity bonuses may be awarded as follows: </a:t>
            </a:r>
          </a:p>
          <a:p>
            <a:pPr lvl="1"/>
            <a:r>
              <a:rPr lang="en-US" sz="1600" dirty="0"/>
              <a:t>- All chapters or affinity groups reporting six or more meetings shall receive an additional US$75; in the case of a chapter, at least six of the reported meetings shall be in the technical category. To be filled by </a:t>
            </a:r>
            <a:r>
              <a:rPr lang="en-US" sz="1600" b="1" u="sng" dirty="0"/>
              <a:t>the Chapter Secretary </a:t>
            </a:r>
            <a:r>
              <a:rPr lang="en-US" sz="1600" dirty="0"/>
              <a:t>in L31 meeting reports </a:t>
            </a:r>
            <a:r>
              <a:rPr lang="en-US" sz="1600" dirty="0">
                <a:hlinkClick r:id="rId4"/>
              </a:rPr>
              <a:t>https://meetings.vtools.ieee.org/main</a:t>
            </a:r>
            <a:endParaRPr lang="en-US" sz="1600" dirty="0"/>
          </a:p>
          <a:p>
            <a:pPr lvl="1"/>
            <a:endParaRPr lang="en-US" sz="1600" dirty="0"/>
          </a:p>
          <a:p>
            <a:r>
              <a:rPr lang="en-US" sz="1600" dirty="0"/>
              <a:t>Section gets: </a:t>
            </a:r>
            <a:r>
              <a:rPr lang="en-US" sz="1600" b="1" dirty="0"/>
              <a:t>Membership rebate:</a:t>
            </a:r>
            <a:r>
              <a:rPr lang="en-US" sz="1600" dirty="0"/>
              <a:t> US$3 for each member, Graduate Student member, Student, or Associate grade member, US$1.50 for each Affiliate, and US$4 for each Senior or Fellow grade member, based on 31 December 2015 statistics.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F7320-E8CF-47EE-B5C7-FFBCD874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3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2556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Get more $$$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0159" y="2391105"/>
            <a:ext cx="7551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B- Angel Funds $600/year to chapter in financial need.  </a:t>
            </a:r>
            <a:r>
              <a:rPr lang="en-US" dirty="0"/>
              <a:t>Refer to </a:t>
            </a:r>
            <a:r>
              <a:rPr lang="en-US" u="sng" dirty="0">
                <a:hlinkClick r:id="rId2"/>
              </a:rPr>
              <a:t>http://www.emcs.org/chapters/haislmaier.html</a:t>
            </a:r>
            <a:r>
              <a:rPr lang="en-US" u="sng" dirty="0"/>
              <a:t> </a:t>
            </a:r>
            <a:endParaRPr lang="en-US" sz="1600" dirty="0"/>
          </a:p>
          <a:p>
            <a:r>
              <a:rPr lang="en-US" b="1" dirty="0"/>
              <a:t>C – Chapter Awards: </a:t>
            </a:r>
            <a:r>
              <a:rPr lang="en-US" b="1" dirty="0">
                <a:hlinkClick r:id="rId3"/>
              </a:rPr>
              <a:t>http://www.emcs.org/awards_main.html</a:t>
            </a:r>
            <a:endParaRPr lang="en-US" b="1" dirty="0"/>
          </a:p>
          <a:p>
            <a:r>
              <a:rPr lang="en-US" b="1" dirty="0"/>
              <a:t>Chapter-of-the-Year Award ($250)</a:t>
            </a:r>
          </a:p>
          <a:p>
            <a:r>
              <a:rPr lang="en-US" b="1" dirty="0"/>
              <a:t>Most Improved Chapter Award ($250)</a:t>
            </a:r>
          </a:p>
          <a:p>
            <a:r>
              <a:rPr lang="en-US" b="1" dirty="0"/>
              <a:t>Chapter Founder Award (No monetary fund but recognition)</a:t>
            </a:r>
          </a:p>
          <a:p>
            <a:r>
              <a:rPr lang="en-US" dirty="0"/>
              <a:t>Tip: start organizing the year before to hit your goal</a:t>
            </a:r>
          </a:p>
          <a:p>
            <a:endParaRPr lang="en-US" b="1" dirty="0"/>
          </a:p>
          <a:p>
            <a:r>
              <a:rPr lang="en-US" b="1" dirty="0"/>
              <a:t>D- Fundraising/mini symposium: </a:t>
            </a:r>
            <a:r>
              <a:rPr lang="en-US" dirty="0"/>
              <a:t>contact Janet O’Neil (</a:t>
            </a:r>
            <a:r>
              <a:rPr lang="en-US" u="sng" dirty="0">
                <a:hlinkClick r:id="rId4"/>
              </a:rPr>
              <a:t>j.n.oneil@ieee.org</a:t>
            </a:r>
            <a:r>
              <a:rPr lang="en-US" dirty="0"/>
              <a:t>) for any advice</a:t>
            </a:r>
            <a:r>
              <a:rPr lang="en-US" b="1" dirty="0"/>
              <a:t> </a:t>
            </a:r>
            <a:r>
              <a:rPr lang="en-US" dirty="0"/>
              <a:t>on how to organize.  </a:t>
            </a:r>
          </a:p>
          <a:p>
            <a:r>
              <a:rPr lang="en-US" dirty="0"/>
              <a:t>Tip: make it annual to keep consistency, else hard to restart. Organize a technical talk + vendors/exhibit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1CE24-4BFD-4912-8AD8-400C01A5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122" y="710394"/>
            <a:ext cx="10515600" cy="1325563"/>
          </a:xfrm>
        </p:spPr>
        <p:txBody>
          <a:bodyPr/>
          <a:lstStyle/>
          <a:p>
            <a:r>
              <a:rPr lang="en-US" dirty="0"/>
              <a:t>How to Use SAMIEEE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190" t="11315" r="795" b="5525"/>
          <a:stretch/>
        </p:blipFill>
        <p:spPr>
          <a:xfrm>
            <a:off x="2727789" y="2682287"/>
            <a:ext cx="7088872" cy="3855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090" y="2035957"/>
            <a:ext cx="755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SAMIEEE: how to get the name and email from your chapter: New-&gt; Analysis-&gt; SAMIEEE for Volunteers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C7999-88F5-4904-956C-BC6D8505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2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342" y="822325"/>
            <a:ext cx="10515600" cy="1325563"/>
          </a:xfrm>
        </p:spPr>
        <p:txBody>
          <a:bodyPr/>
          <a:lstStyle/>
          <a:p>
            <a:r>
              <a:rPr lang="en-US" dirty="0"/>
              <a:t>How to Use SAMIEEE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090" y="1933904"/>
            <a:ext cx="7551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Profile-&gt;First, Last (Drop on the right screen)</a:t>
            </a:r>
          </a:p>
          <a:p>
            <a:r>
              <a:rPr lang="en-US" dirty="0"/>
              <a:t>Member Info-&gt; phone Email (Drop on the right) =&gt; Click on the TAB RESULTS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209"/>
          <a:stretch/>
        </p:blipFill>
        <p:spPr>
          <a:xfrm>
            <a:off x="2355652" y="2667001"/>
            <a:ext cx="8026806" cy="38283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29C7D-8B2A-44FB-9E21-21C265F7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10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224" y="724457"/>
            <a:ext cx="10515600" cy="1325563"/>
          </a:xfrm>
        </p:spPr>
        <p:txBody>
          <a:bodyPr/>
          <a:lstStyle/>
          <a:p>
            <a:r>
              <a:rPr lang="en-US" dirty="0"/>
              <a:t>How to Use SAMIEEE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090" y="1933904"/>
            <a:ext cx="7551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symbol with Arrow Up to Export.</a:t>
            </a:r>
          </a:p>
          <a:p>
            <a:r>
              <a:rPr lang="en-US" dirty="0"/>
              <a:t>To understand what each field of the SAMIEEE means, click on this excel document (</a:t>
            </a:r>
            <a:r>
              <a:rPr lang="en-US" dirty="0" err="1"/>
              <a:t>exacel</a:t>
            </a:r>
            <a:r>
              <a:rPr lang="en-US" dirty="0"/>
              <a:t> will merge cells people with the same first name and hard to copy/paste.  Instead use .CSV file) OR Data-&gt; .CSV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448" y="3076905"/>
            <a:ext cx="4390352" cy="3716415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402115" y="3165734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showAsIcon="1" r:id="rId4" imgW="914400" imgH="792360" progId="Excel.Sheet.8">
                  <p:embed/>
                </p:oleObj>
              </mc:Choice>
              <mc:Fallback>
                <p:oleObj name="Worksheet" showAsIcon="1" r:id="rId4" imgW="914400" imgH="792360" progId="Excel.Sheet.8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02115" y="3165734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DB368-15BA-40F0-9AA6-7951B515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9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965</Words>
  <Application>Microsoft Office PowerPoint</Application>
  <PresentationFormat>Widescreen</PresentationFormat>
  <Paragraphs>263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Worksheet</vt:lpstr>
      <vt:lpstr>Presentation</vt:lpstr>
      <vt:lpstr>Acrobat Document</vt:lpstr>
      <vt:lpstr>PowerPoint Presentation</vt:lpstr>
      <vt:lpstr>IEEE EMC Chapter Chair Training</vt:lpstr>
      <vt:lpstr>Agenda</vt:lpstr>
      <vt:lpstr>Chapter Officer Duties and Center Leadership Excellence</vt:lpstr>
      <vt:lpstr>Chapter Rebate and how to get more $$$</vt:lpstr>
      <vt:lpstr>Get more $$$</vt:lpstr>
      <vt:lpstr>How to Use SAMIEEE</vt:lpstr>
      <vt:lpstr>How to Use SAMIEEE</vt:lpstr>
      <vt:lpstr>How to Use SAMIEEE</vt:lpstr>
      <vt:lpstr>OU Analytics replaces SAMIEEE   </vt:lpstr>
      <vt:lpstr>Dashboard</vt:lpstr>
      <vt:lpstr>IEEE OU Analytics</vt:lpstr>
      <vt:lpstr>Wordpress (1 of 4)</vt:lpstr>
      <vt:lpstr>Wordpress (2 of 4)</vt:lpstr>
      <vt:lpstr>Wordpress (3 of 4)</vt:lpstr>
      <vt:lpstr>Wordpress (4 of 4)</vt:lpstr>
      <vt:lpstr>What’s new with the EMC Society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Collaboratec</vt:lpstr>
      <vt:lpstr>Collaboratec</vt:lpstr>
      <vt:lpstr>Collaboratec: Job Opportunities</vt:lpstr>
      <vt:lpstr>Questions?</vt:lpstr>
    </vt:vector>
  </TitlesOfParts>
  <Company>Agency for Science, Technology and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Hui Min</dc:creator>
  <cp:keywords/>
  <cp:lastModifiedBy>Sea Wing Chan</cp:lastModifiedBy>
  <cp:revision>37</cp:revision>
  <dcterms:created xsi:type="dcterms:W3CDTF">2018-03-06T05:56:25Z</dcterms:created>
  <dcterms:modified xsi:type="dcterms:W3CDTF">2018-05-10T14:26:56Z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M SIP Document Sensitivity">
    <vt:lpwstr/>
  </property>
  <property fmtid="{D5CDD505-2E9C-101B-9397-08002B2CF9AE}" pid="3" name="Document Author">
    <vt:lpwstr>ACCT01\scchan</vt:lpwstr>
  </property>
  <property fmtid="{D5CDD505-2E9C-101B-9397-08002B2CF9AE}" pid="4" name="Document Sensitivity">
    <vt:lpwstr>1</vt:lpwstr>
  </property>
  <property fmtid="{D5CDD505-2E9C-101B-9397-08002B2CF9AE}" pid="5" name="ThirdParty">
    <vt:lpwstr/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bool>true</vt:bool>
  </property>
  <property fmtid="{D5CDD505-2E9C-101B-9397-08002B2CF9AE}" pid="9" name="Allow Footer Overwrite">
    <vt:bool>true</vt:bool>
  </property>
  <property fmtid="{D5CDD505-2E9C-101B-9397-08002B2CF9AE}" pid="10" name="Multiple Selected">
    <vt:lpwstr>-1</vt:lpwstr>
  </property>
  <property fmtid="{D5CDD505-2E9C-101B-9397-08002B2CF9AE}" pid="11" name="SIPLongWording">
    <vt:lpwstr/>
  </property>
  <property fmtid="{D5CDD505-2E9C-101B-9397-08002B2CF9AE}" pid="12" name="checkedProgramsCount">
    <vt:i4>0</vt:i4>
  </property>
  <property fmtid="{D5CDD505-2E9C-101B-9397-08002B2CF9AE}" pid="13" name="ExpCountry">
    <vt:lpwstr/>
  </property>
</Properties>
</file>